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slideLayouts/slideLayout17.xml" ContentType="application/vnd.openxmlformats-officedocument.presentationml.slideLayout+xml"/>
  <Override PartName="/ppt/theme/theme5.xml" ContentType="application/vnd.openxmlformats-officedocument.theme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4074" r:id="rId5"/>
    <p:sldMasterId id="2147483681" r:id="rId6"/>
    <p:sldMasterId id="2147484068" r:id="rId7"/>
    <p:sldMasterId id="2147483675" r:id="rId8"/>
    <p:sldMasterId id="2147483871" r:id="rId9"/>
    <p:sldMasterId id="2147483857" r:id="rId10"/>
  </p:sldMasterIdLst>
  <p:notesMasterIdLst>
    <p:notesMasterId r:id="rId38"/>
  </p:notesMasterIdLst>
  <p:handoutMasterIdLst>
    <p:handoutMasterId r:id="rId39"/>
  </p:handoutMasterIdLst>
  <p:sldIdLst>
    <p:sldId id="263" r:id="rId11"/>
    <p:sldId id="317" r:id="rId12"/>
    <p:sldId id="318" r:id="rId13"/>
    <p:sldId id="350" r:id="rId14"/>
    <p:sldId id="352" r:id="rId15"/>
    <p:sldId id="353" r:id="rId16"/>
    <p:sldId id="354" r:id="rId17"/>
    <p:sldId id="367" r:id="rId18"/>
    <p:sldId id="368" r:id="rId19"/>
    <p:sldId id="369" r:id="rId20"/>
    <p:sldId id="363" r:id="rId21"/>
    <p:sldId id="370" r:id="rId22"/>
    <p:sldId id="365" r:id="rId23"/>
    <p:sldId id="358" r:id="rId24"/>
    <p:sldId id="359" r:id="rId25"/>
    <p:sldId id="362" r:id="rId26"/>
    <p:sldId id="371" r:id="rId27"/>
    <p:sldId id="372" r:id="rId28"/>
    <p:sldId id="374" r:id="rId29"/>
    <p:sldId id="376" r:id="rId30"/>
    <p:sldId id="375" r:id="rId31"/>
    <p:sldId id="381" r:id="rId32"/>
    <p:sldId id="379" r:id="rId33"/>
    <p:sldId id="380" r:id="rId34"/>
    <p:sldId id="326" r:id="rId35"/>
    <p:sldId id="366" r:id="rId36"/>
    <p:sldId id="328" r:id="rId37"/>
  </p:sldIdLst>
  <p:sldSz cx="9144000" cy="5143500" type="screen16x9"/>
  <p:notesSz cx="6669088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 baseline="-250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5">
          <p15:clr>
            <a:srgbClr val="A4A3A4"/>
          </p15:clr>
        </p15:guide>
        <p15:guide id="2" pos="72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5E5B"/>
    <a:srgbClr val="C14E52"/>
    <a:srgbClr val="2C3643"/>
    <a:srgbClr val="E76A17"/>
    <a:srgbClr val="343434"/>
    <a:srgbClr val="444444"/>
    <a:srgbClr val="3E3E3D"/>
    <a:srgbClr val="E86A16"/>
    <a:srgbClr val="E05413"/>
    <a:srgbClr val="EE7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38"/>
    <p:restoredTop sz="94622"/>
  </p:normalViewPr>
  <p:slideViewPr>
    <p:cSldViewPr>
      <p:cViewPr varScale="1">
        <p:scale>
          <a:sx n="127" d="100"/>
          <a:sy n="127" d="100"/>
        </p:scale>
        <p:origin x="200" y="656"/>
      </p:cViewPr>
      <p:guideLst>
        <p:guide orient="horz" pos="645"/>
        <p:guide pos="72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-3896" y="-120"/>
      </p:cViewPr>
      <p:guideLst>
        <p:guide orient="horz" pos="3127"/>
        <p:guide pos="21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0.xml"/><Relationship Id="rId21" Type="http://schemas.openxmlformats.org/officeDocument/2006/relationships/slide" Target="slides/slide11.xml"/><Relationship Id="rId22" Type="http://schemas.openxmlformats.org/officeDocument/2006/relationships/slide" Target="slides/slide12.xml"/><Relationship Id="rId23" Type="http://schemas.openxmlformats.org/officeDocument/2006/relationships/slide" Target="slides/slide13.xml"/><Relationship Id="rId24" Type="http://schemas.openxmlformats.org/officeDocument/2006/relationships/slide" Target="slides/slide14.xml"/><Relationship Id="rId25" Type="http://schemas.openxmlformats.org/officeDocument/2006/relationships/slide" Target="slides/slide15.xml"/><Relationship Id="rId26" Type="http://schemas.openxmlformats.org/officeDocument/2006/relationships/slide" Target="slides/slide16.xml"/><Relationship Id="rId27" Type="http://schemas.openxmlformats.org/officeDocument/2006/relationships/slide" Target="slides/slide17.xml"/><Relationship Id="rId28" Type="http://schemas.openxmlformats.org/officeDocument/2006/relationships/slide" Target="slides/slide18.xml"/><Relationship Id="rId29" Type="http://schemas.openxmlformats.org/officeDocument/2006/relationships/slide" Target="slides/slide19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0.xml"/><Relationship Id="rId31" Type="http://schemas.openxmlformats.org/officeDocument/2006/relationships/slide" Target="slides/slide21.xml"/><Relationship Id="rId32" Type="http://schemas.openxmlformats.org/officeDocument/2006/relationships/slide" Target="slides/slide22.xml"/><Relationship Id="rId9" Type="http://schemas.openxmlformats.org/officeDocument/2006/relationships/slideMaster" Target="slideMasters/slideMaster5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33" Type="http://schemas.openxmlformats.org/officeDocument/2006/relationships/slide" Target="slides/slide23.xml"/><Relationship Id="rId34" Type="http://schemas.openxmlformats.org/officeDocument/2006/relationships/slide" Target="slides/slide24.xml"/><Relationship Id="rId35" Type="http://schemas.openxmlformats.org/officeDocument/2006/relationships/slide" Target="slides/slide25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37" Type="http://schemas.openxmlformats.org/officeDocument/2006/relationships/slide" Target="slides/slide27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fld id="{24F487E9-F161-43AF-BDE8-D306AEB894BA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31901758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779838" y="0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400" y="744538"/>
            <a:ext cx="6618288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89000" y="4714875"/>
            <a:ext cx="4891088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Klik om de tekststijl van het model te bewerken</a:t>
            </a:r>
          </a:p>
          <a:p>
            <a:pPr lvl="1"/>
            <a:r>
              <a:rPr lang="en-US" noProof="0" smtClean="0"/>
              <a:t>Tweede niveau</a:t>
            </a:r>
          </a:p>
          <a:p>
            <a:pPr lvl="2"/>
            <a:r>
              <a:rPr lang="en-US" noProof="0" smtClean="0"/>
              <a:t>Derde niveau</a:t>
            </a:r>
          </a:p>
          <a:p>
            <a:pPr lvl="3"/>
            <a:r>
              <a:rPr lang="en-US" noProof="0" smtClean="0"/>
              <a:t>Vierde niveau</a:t>
            </a:r>
          </a:p>
          <a:p>
            <a:pPr lvl="4"/>
            <a:r>
              <a:rPr lang="en-US" noProof="0" smtClean="0"/>
              <a:t>Vijfde niveau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aseline="0">
                <a:latin typeface="Arial" charset="0"/>
                <a:ea typeface="ＭＳ Ｐゴシック" pitchFamily="112" charset="-128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79838" y="9431338"/>
            <a:ext cx="2889250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0306" tIns="45153" rIns="90306" bIns="45153" numCol="1" anchor="b" anchorCtr="0" compatLnSpc="1">
            <a:prstTxWarp prst="textNoShape">
              <a:avLst/>
            </a:prstTxWarp>
          </a:bodyPr>
          <a:lstStyle>
            <a:lvl1pPr algn="r">
              <a:defRPr sz="1200" baseline="0">
                <a:cs typeface="Arial" panose="020B0604020202020204" pitchFamily="34" charset="0"/>
              </a:defRPr>
            </a:lvl1pPr>
          </a:lstStyle>
          <a:p>
            <a:fld id="{3670450B-EB2D-4B35-A9E3-62DBCE8BD9A6}" type="slidenum">
              <a:rPr lang="nl-NL" altLang="nl-NL"/>
              <a:pPr/>
              <a:t>‹#›</a:t>
            </a:fld>
            <a:endParaRPr lang="nl-NL" altLang="nl-NL"/>
          </a:p>
        </p:txBody>
      </p:sp>
    </p:spTree>
    <p:extLst>
      <p:ext uri="{BB962C8B-B14F-4D97-AF65-F5344CB8AC3E}">
        <p14:creationId xmlns:p14="http://schemas.microsoft.com/office/powerpoint/2010/main" val="15145286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46424" y="3245223"/>
            <a:ext cx="7560448" cy="649512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400"/>
              </a:lnSpc>
              <a:defRPr sz="2400" b="1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146424" y="3919311"/>
            <a:ext cx="7560840" cy="19144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6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43608" y="3291830"/>
            <a:ext cx="7663264" cy="1368152"/>
          </a:xfrm>
          <a:prstGeom prst="rect">
            <a:avLst/>
          </a:prstGeom>
          <a:solidFill>
            <a:schemeClr val="bg1"/>
          </a:solidFill>
          <a:ln w="76200" cap="sq">
            <a:gradFill>
              <a:gsLst>
                <a:gs pos="50000">
                  <a:schemeClr val="bg1"/>
                </a:gs>
                <a:gs pos="0">
                  <a:srgbClr val="EE7F00"/>
                </a:gs>
                <a:gs pos="100000">
                  <a:srgbClr val="00CDCF"/>
                </a:gs>
              </a:gsLst>
              <a:lin ang="5400000" scaled="1"/>
            </a:gradFill>
            <a:miter lim="800000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Afbeelding 5" descr="HAN_Logo2014NL_rgb_pos01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9853" y="3410130"/>
            <a:ext cx="2193429" cy="542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232" y="4135336"/>
            <a:ext cx="1969217" cy="42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175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8130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55732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Arial"/>
              <a:buChar char="•"/>
              <a:defRPr sz="1800">
                <a:latin typeface="Arial"/>
                <a:cs typeface="Arial"/>
              </a:defRPr>
            </a:lvl1pPr>
            <a:lvl2pPr>
              <a:defRPr sz="1800">
                <a:latin typeface="Arial"/>
                <a:cs typeface="Arial"/>
              </a:defRPr>
            </a:lvl2pPr>
            <a:lvl3pPr>
              <a:defRPr sz="1800">
                <a:latin typeface="Arial"/>
                <a:cs typeface="Arial"/>
              </a:defRPr>
            </a:lvl3pPr>
            <a:lvl4pPr>
              <a:defRPr sz="18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08EEA3A-9313-4784-AA06-1CC2EC1F6A01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6183D6-88F3-4ACA-AC27-D15AF8BE8A8A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066169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86759F-A9E5-4B78-A54E-DD1E2029F95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6B98BE-7E3F-46DF-AC28-CB348E8C9E1B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4030614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205979"/>
            <a:ext cx="7776864" cy="857250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3507AF-F450-4978-BBAE-150F467936C2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9F811E-73BE-4EB4-85FA-555033B5242C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1097549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9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</a:defRPr>
            </a:lvl1pPr>
            <a:lvl2pPr>
              <a:defRPr sz="1800">
                <a:solidFill>
                  <a:srgbClr val="FFFFFF"/>
                </a:solidFill>
              </a:defRPr>
            </a:lvl2pPr>
            <a:lvl3pPr>
              <a:defRPr sz="1800">
                <a:solidFill>
                  <a:srgbClr val="FFFFFF"/>
                </a:solidFill>
              </a:defRPr>
            </a:lvl3pPr>
            <a:lvl4pPr>
              <a:defRPr sz="1800">
                <a:solidFill>
                  <a:srgbClr val="FFFFFF"/>
                </a:solidFill>
              </a:defRPr>
            </a:lvl4pPr>
            <a:lvl5pPr>
              <a:defRPr sz="1800">
                <a:solidFill>
                  <a:srgbClr val="FFFFFF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0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54C009-5773-4134-9710-E51B7DFAE924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452022-C347-491B-AA35-C40D98336E74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4775896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B15E5BC-CFC8-4AE2-99A6-C74C818728E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9786B-FBF0-4FFF-981E-AC2062A945B4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7026378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745648" y="575100"/>
            <a:ext cx="3538320" cy="232068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defRPr sz="36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3057804"/>
            <a:ext cx="3538320" cy="156617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304199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35696" y="575100"/>
            <a:ext cx="5616624" cy="486000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28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35696" y="1329612"/>
            <a:ext cx="5616624" cy="167418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1pPr>
            <a:lvl2pPr marL="4572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2pPr>
            <a:lvl3pPr marL="9144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3pPr>
            <a:lvl4pPr marL="13716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4pPr>
            <a:lvl5pPr marL="1828800" indent="0">
              <a:buFontTx/>
              <a:buNone/>
              <a:defRPr sz="1400">
                <a:solidFill>
                  <a:srgbClr val="34343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1835696" y="1005606"/>
            <a:ext cx="5616624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408543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53651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357014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584646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7" y="627534"/>
            <a:ext cx="2709937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627534"/>
            <a:ext cx="4957390" cy="396708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755577" y="1491630"/>
            <a:ext cx="2709937" cy="31029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rgbClr val="44444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C3DDEE4-566D-4CB8-85EE-3B5802D75FAA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035504-DFBC-436E-AB8F-82456E8B1867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473311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4CD7D0D-FC97-4743-84B0-A1B1A3B54765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5E709E-2F42-4404-AFD5-158121B55B33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1756004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45648" y="645590"/>
            <a:ext cx="7786800" cy="4860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3000" b="1">
                <a:solidFill>
                  <a:srgbClr val="EE7F00"/>
                </a:solidFill>
                <a:latin typeface="Arial"/>
                <a:cs typeface="Arial"/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45648" y="1544400"/>
            <a:ext cx="7858800" cy="307957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ClrTx/>
              <a:buFont typeface="Arial"/>
              <a:buChar char="•"/>
              <a:defRPr sz="1800">
                <a:solidFill>
                  <a:srgbClr val="444444"/>
                </a:solidFill>
                <a:latin typeface="Arial"/>
                <a:cs typeface="Arial"/>
              </a:defRPr>
            </a:lvl1pPr>
            <a:lvl2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2pPr>
            <a:lvl3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3pPr>
            <a:lvl4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4pPr>
            <a:lvl5pPr>
              <a:buClrTx/>
              <a:defRPr sz="1800">
                <a:solidFill>
                  <a:srgbClr val="444444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3"/>
          </p:nvPr>
        </p:nvSpPr>
        <p:spPr>
          <a:xfrm>
            <a:off x="746168" y="1136883"/>
            <a:ext cx="7786800" cy="2700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="1" baseline="0"/>
            </a:lvl1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4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982524-C29B-4EF7-BE8D-EE81B1B3AC59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5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1BA777-1A96-448B-8E0A-31B477FA12BF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6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3736827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3600" b="1" cap="none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2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</p:txBody>
      </p:sp>
      <p:sp>
        <p:nvSpPr>
          <p:cNvPr id="4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D76FBB3-F78D-4C3E-AA11-49662211C3A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5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9FC720-F647-4177-9297-EF273E0A66BD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6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29285492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83517"/>
            <a:ext cx="7776864" cy="579711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rgbClr val="EE7F00"/>
                </a:solidFill>
              </a:defRPr>
            </a:lvl1pPr>
          </a:lstStyle>
          <a:p>
            <a:r>
              <a:rPr lang="nl-NL" dirty="0" smtClean="0"/>
              <a:t>Titelstijl van model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788024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1pPr>
            <a:lvl2pPr>
              <a:buClrTx/>
              <a:defRPr sz="1800">
                <a:solidFill>
                  <a:srgbClr val="444444"/>
                </a:solidFill>
              </a:defRPr>
            </a:lvl2pPr>
            <a:lvl3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3pPr>
            <a:lvl4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4pPr>
            <a:lvl5pPr>
              <a:buClr>
                <a:srgbClr val="444444"/>
              </a:buCl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755576" y="1221600"/>
            <a:ext cx="3744416" cy="339447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444444"/>
                </a:solidFill>
              </a:defRPr>
            </a:lvl1pPr>
            <a:lvl2pPr>
              <a:defRPr sz="1800">
                <a:solidFill>
                  <a:srgbClr val="444444"/>
                </a:solidFill>
              </a:defRPr>
            </a:lvl2pPr>
            <a:lvl3pPr>
              <a:defRPr sz="1800">
                <a:solidFill>
                  <a:srgbClr val="444444"/>
                </a:solidFill>
              </a:defRPr>
            </a:lvl3pPr>
            <a:lvl4pPr>
              <a:defRPr sz="1800">
                <a:solidFill>
                  <a:srgbClr val="444444"/>
                </a:solidFill>
              </a:defRPr>
            </a:lvl4pPr>
            <a:lvl5pPr>
              <a:defRPr sz="1800">
                <a:solidFill>
                  <a:srgbClr val="44444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dirty="0" smtClean="0"/>
              <a:t>Klik om de tekststijl van het model te bewerken</a:t>
            </a:r>
          </a:p>
          <a:p>
            <a:pPr lvl="1"/>
            <a:r>
              <a:rPr lang="nl-NL" dirty="0" smtClean="0"/>
              <a:t>Tweede niveau</a:t>
            </a:r>
          </a:p>
          <a:p>
            <a:pPr lvl="2"/>
            <a:r>
              <a:rPr lang="nl-NL" dirty="0" smtClean="0"/>
              <a:t>Derde niveau</a:t>
            </a:r>
          </a:p>
          <a:p>
            <a:pPr lvl="3"/>
            <a:r>
              <a:rPr lang="nl-NL" dirty="0" smtClean="0"/>
              <a:t>Vierde niveau</a:t>
            </a:r>
          </a:p>
          <a:p>
            <a:pPr lvl="4"/>
            <a:r>
              <a:rPr lang="nl-NL" dirty="0" smtClean="0"/>
              <a:t>Vijfde niveau</a:t>
            </a:r>
            <a:endParaRPr lang="nl-NL" dirty="0"/>
          </a:p>
        </p:txBody>
      </p:sp>
      <p:sp>
        <p:nvSpPr>
          <p:cNvPr id="5" name="Tijdelijke aanduiding voor dianummer 8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BBC72A-A7FB-40C2-9B77-F1926954BB8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6" name="Tijdelijke aanduiding voor datum 3"/>
          <p:cNvSpPr>
            <a:spLocks noGrp="1"/>
          </p:cNvSpPr>
          <p:nvPr>
            <p:ph type="dt" sz="half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28D0A1-EE8A-4C64-9CFC-BEE138107E12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7" name="Tijdelijke aanduiding voor voettekst 7"/>
          <p:cNvSpPr>
            <a:spLocks noGrp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</p:spTree>
    <p:extLst>
      <p:ext uri="{BB962C8B-B14F-4D97-AF65-F5344CB8AC3E}">
        <p14:creationId xmlns:p14="http://schemas.microsoft.com/office/powerpoint/2010/main" val="32393348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7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7" Type="http://schemas.openxmlformats.org/officeDocument/2006/relationships/image" Target="../media/image6.emf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17.xml"/><Relationship Id="rId2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theme" Target="../theme/theme6.xml"/><Relationship Id="rId3" Type="http://schemas.openxmlformats.org/officeDocument/2006/relationships/image" Target="../media/image9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36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pic>
        <p:nvPicPr>
          <p:cNvPr id="2053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hthoek 8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rgbClr val="E76A1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56" r:id="rId2"/>
    <p:sldLayoutId id="2147484057" r:id="rId3"/>
    <p:sldLayoutId id="2147484058" r:id="rId4"/>
    <p:sldLayoutId id="2147484059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B13E93BA-41BA-4553-843E-26C0EF508178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DE187B6A-456E-433A-8F18-72E574EB6255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23850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15" name="Rectangle 14"/>
          <p:cNvSpPr/>
          <p:nvPr userDrawn="1"/>
        </p:nvSpPr>
        <p:spPr>
          <a:xfrm>
            <a:off x="8598866" y="0"/>
            <a:ext cx="215702" cy="5143500"/>
          </a:xfrm>
          <a:prstGeom prst="rect">
            <a:avLst/>
          </a:prstGeom>
          <a:gradFill>
            <a:gsLst>
              <a:gs pos="50000">
                <a:schemeClr val="bg1"/>
              </a:gs>
              <a:gs pos="0">
                <a:srgbClr val="EE7F31"/>
              </a:gs>
              <a:gs pos="100000">
                <a:srgbClr val="00CD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8279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9" r:id="rId1"/>
    <p:sldLayoutId id="2147484070" r:id="rId2"/>
    <p:sldLayoutId id="2147484071" r:id="rId3"/>
    <p:sldLayoutId id="2147484072" r:id="rId4"/>
    <p:sldLayoutId id="2147484073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jdelijke aanduiding voor dianummer 8"/>
          <p:cNvSpPr>
            <a:spLocks noGrp="1"/>
          </p:cNvSpPr>
          <p:nvPr>
            <p:ph type="sldNum" sz="quarter" idx="4"/>
          </p:nvPr>
        </p:nvSpPr>
        <p:spPr>
          <a:xfrm>
            <a:off x="8604250" y="4767263"/>
            <a:ext cx="32861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r">
              <a:defRPr sz="1000" baseline="0">
                <a:solidFill>
                  <a:srgbClr val="898989"/>
                </a:solidFill>
              </a:defRPr>
            </a:lvl1pPr>
          </a:lstStyle>
          <a:p>
            <a:fld id="{A6A51282-5DAC-49AE-A5FF-8889D34A26DD}" type="slidenum">
              <a:rPr lang="nl-NL" altLang="nl-NL"/>
              <a:pPr/>
              <a:t>‹#›</a:t>
            </a:fld>
            <a:endParaRPr lang="nl-NL" altLang="nl-NL"/>
          </a:p>
        </p:txBody>
      </p:sp>
      <p:sp>
        <p:nvSpPr>
          <p:cNvPr id="11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55650" y="4767263"/>
            <a:ext cx="576263" cy="2746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defRPr sz="1000" baseline="0">
                <a:solidFill>
                  <a:srgbClr val="898989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36DAC6BD-6F70-4F06-9DFA-1ECB279F1763}" type="datetime1">
              <a:rPr lang="nl-NL" altLang="nl-NL"/>
              <a:pPr>
                <a:defRPr/>
              </a:pPr>
              <a:t>22-06-17</a:t>
            </a:fld>
            <a:endParaRPr lang="nl-NL" altLang="nl-NL"/>
          </a:p>
        </p:txBody>
      </p:sp>
      <p:sp>
        <p:nvSpPr>
          <p:cNvPr id="12" name="Tijdelijke aanduiding voor voettekst 7"/>
          <p:cNvSpPr>
            <a:spLocks noGrp="1"/>
          </p:cNvSpPr>
          <p:nvPr>
            <p:ph type="ftr" sz="quarter" idx="3"/>
          </p:nvPr>
        </p:nvSpPr>
        <p:spPr>
          <a:xfrm>
            <a:off x="1403350" y="4767263"/>
            <a:ext cx="2736850" cy="274637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nl-NL"/>
              <a:t>Titel presentatie (via kop- en voettekst)</a:t>
            </a:r>
          </a:p>
        </p:txBody>
      </p:sp>
      <p:sp>
        <p:nvSpPr>
          <p:cNvPr id="7" name="Rechthoek 6"/>
          <p:cNvSpPr/>
          <p:nvPr userDrawn="1"/>
        </p:nvSpPr>
        <p:spPr>
          <a:xfrm>
            <a:off x="755650" y="0"/>
            <a:ext cx="7777163" cy="304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3078" name="Afbeelding 1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325" y="4840288"/>
            <a:ext cx="3117850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rgbClr val="EE7F00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EE7F00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rgbClr val="EE7F00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/>
          <p:cNvSpPr>
            <a:spLocks noChangeArrowheads="1"/>
          </p:cNvSpPr>
          <p:nvPr userDrawn="1"/>
        </p:nvSpPr>
        <p:spPr bwMode="auto">
          <a:xfrm rot="-5400000">
            <a:off x="-1312862" y="2263774"/>
            <a:ext cx="3225800" cy="615951"/>
          </a:xfrm>
          <a:prstGeom prst="rect">
            <a:avLst/>
          </a:prstGeom>
          <a:solidFill>
            <a:srgbClr val="343434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endParaRPr lang="nl-NL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9" name="Rechthoek 8"/>
          <p:cNvSpPr/>
          <p:nvPr userDrawn="1"/>
        </p:nvSpPr>
        <p:spPr bwMode="auto">
          <a:xfrm rot="16200000">
            <a:off x="225426" y="433387"/>
            <a:ext cx="4552950" cy="4276725"/>
          </a:xfrm>
          <a:prstGeom prst="rect">
            <a:avLst/>
          </a:prstGeom>
          <a:solidFill>
            <a:srgbClr val="34343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nl-NL"/>
          </a:p>
        </p:txBody>
      </p:sp>
      <p:pic>
        <p:nvPicPr>
          <p:cNvPr id="4100" name="Afbeelding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563" y="4840288"/>
            <a:ext cx="3127375" cy="17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7" r:id="rId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E66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eperen 2"/>
          <p:cNvGrpSpPr>
            <a:grpSpLocks/>
          </p:cNvGrpSpPr>
          <p:nvPr userDrawn="1"/>
        </p:nvGrpSpPr>
        <p:grpSpPr bwMode="auto">
          <a:xfrm>
            <a:off x="1692275" y="0"/>
            <a:ext cx="5903913" cy="3122613"/>
            <a:chOff x="1692275" y="0"/>
            <a:chExt cx="5903913" cy="4162425"/>
          </a:xfrm>
        </p:grpSpPr>
        <p:sp>
          <p:nvSpPr>
            <p:cNvPr id="2" name="Rechthoek 1"/>
            <p:cNvSpPr>
              <a:spLocks noChangeArrowheads="1"/>
            </p:cNvSpPr>
            <p:nvPr userDrawn="1"/>
          </p:nvSpPr>
          <p:spPr bwMode="auto">
            <a:xfrm>
              <a:off x="2555875" y="0"/>
              <a:ext cx="4132263" cy="5628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>
                <a:defRPr/>
              </a:pPr>
              <a:endParaRPr lang="nl-NL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>
              <a:off x="1692275" y="416878"/>
              <a:ext cx="5903913" cy="37455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nl-NL"/>
            </a:p>
          </p:txBody>
        </p:sp>
      </p:grpSp>
      <p:pic>
        <p:nvPicPr>
          <p:cNvPr id="5123" name="Afbeelding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050" y="4840288"/>
            <a:ext cx="3162300" cy="17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5" r:id="rId1"/>
  </p:sldLayoutIdLst>
  <p:timing>
    <p:tnLst>
      <p:par>
        <p:cTn id="1" dur="indefinite" restart="never" nodeType="tmRoot"/>
      </p:par>
    </p:tnLst>
  </p:timing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  <a:cs typeface="Arial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4000">
          <a:solidFill>
            <a:schemeClr val="tx1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3000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 bwMode="auto">
          <a:xfrm>
            <a:off x="1259631" y="3365715"/>
            <a:ext cx="7447806" cy="649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ctr" compatLnSpc="1">
            <a:prstTxWarp prst="textNoShape">
              <a:avLst/>
            </a:prstTxWarp>
          </a:bodyPr>
          <a:lstStyle/>
          <a:p>
            <a:r>
              <a:rPr lang="nl-NL" dirty="0" smtClean="0">
                <a:solidFill>
                  <a:schemeClr val="tx1"/>
                </a:solidFill>
              </a:rPr>
              <a:t>Programmeren is Makkelijk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sz="quarter" idx="13"/>
          </p:nvPr>
        </p:nvSpPr>
        <p:spPr bwMode="auto">
          <a:xfrm>
            <a:off x="1202902" y="4083918"/>
            <a:ext cx="7561263" cy="1905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Les 1: HTML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Een tag is als een broodje hamburger:</a:t>
            </a:r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pic>
        <p:nvPicPr>
          <p:cNvPr id="5" name="Afbeelding 5" descr="broodje-en-kalfsvlees-de-hamburger-van-het-rissoleingredint-45198737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8750" l="9375" r="89286">
                        <a14:foregroundMark x1="42411" y1="50000" x2="42411" y2="50000"/>
                        <a14:foregroundMark x1="69643" y1="54375" x2="69643" y2="54375"/>
                        <a14:foregroundMark x1="62946" y1="49375" x2="62946" y2="49375"/>
                        <a14:foregroundMark x1="51339" y1="41250" x2="51339" y2="41250"/>
                        <a14:foregroundMark x1="45536" y1="25000" x2="45536" y2="2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2506068"/>
            <a:ext cx="2933498" cy="209535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788024" y="2787774"/>
            <a:ext cx="648072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 smtClean="0"/>
              <a:t>&lt;p&gt;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88024" y="3271962"/>
            <a:ext cx="792088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 err="1" smtClean="0"/>
              <a:t>woord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788024" y="3760264"/>
            <a:ext cx="648072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 smtClean="0"/>
              <a:t>&lt;/p&gt;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998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1.35802E-6 C 0.02222 -0.02099 0.04462 -0.04197 0.06892 -0.0395 C 0.09323 -0.03704 0.14566 0.01512 0.14566 0.01543 L 0.14566 0.01512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4" y="-123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0.00062 L 0.07413 0.00895 C 0.08681 0.00926 0.07622 0.00617 0.07622 0.00648 L 0.13194 -0.02037 C 0.14184 -0.02469 0.12569 -0.01142 0.13507 -0.02192 C 0.14427 -0.03241 0.16597 -0.05834 0.18819 -0.08272 " pathEditMode="relative" rAng="0" ptsTypes="AAAA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410" y="-36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3.95062E-6 C 0.03594 0.02161 0.07205 0.04352 0.1033 0.04167 C 0.13455 0.03951 0.16285 0.02346 0.18698 -0.01265 C 0.21128 -0.04876 0.24948 -0.1753 0.24948 -0.175 " pathEditMode="relative" rAng="0" ptsTypes="AA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65" y="-66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5" name="Rectangle 4"/>
          <p:cNvSpPr/>
          <p:nvPr/>
        </p:nvSpPr>
        <p:spPr>
          <a:xfrm>
            <a:off x="746303" y="1706563"/>
            <a:ext cx="3321641" cy="538163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dirty="0" smtClean="0">
                <a:solidFill>
                  <a:schemeClr val="accent2"/>
                </a:solidFill>
              </a:rPr>
              <a:t>&lt;p&gt;</a:t>
            </a:r>
            <a:r>
              <a:rPr lang="nl-NL" dirty="0" smtClean="0"/>
              <a:t>paard</a:t>
            </a:r>
            <a:r>
              <a:rPr lang="nl-NL" dirty="0" smtClean="0">
                <a:solidFill>
                  <a:schemeClr val="accent2"/>
                </a:solidFill>
              </a:rPr>
              <a:t>&lt;/</a:t>
            </a:r>
            <a:r>
              <a:rPr lang="nl-NL" dirty="0">
                <a:solidFill>
                  <a:schemeClr val="accent2"/>
                </a:solidFill>
              </a:rPr>
              <a:t>p</a:t>
            </a:r>
            <a:r>
              <a:rPr lang="nl-NL" dirty="0" smtClean="0">
                <a:solidFill>
                  <a:schemeClr val="accent2"/>
                </a:solidFill>
              </a:rPr>
              <a:t>&gt;</a:t>
            </a:r>
            <a:endParaRPr lang="nl-NL" dirty="0">
              <a:solidFill>
                <a:schemeClr val="accent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46125" y="2728914"/>
            <a:ext cx="3321819" cy="538163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dirty="0" smtClean="0">
                <a:solidFill>
                  <a:schemeClr val="accent2"/>
                </a:solidFill>
              </a:rPr>
              <a:t>&lt;b&gt;</a:t>
            </a:r>
            <a:r>
              <a:rPr lang="nl-NL" dirty="0" smtClean="0"/>
              <a:t>wagen</a:t>
            </a:r>
            <a:r>
              <a:rPr lang="nl-NL" dirty="0" smtClean="0">
                <a:solidFill>
                  <a:schemeClr val="accent2"/>
                </a:solidFill>
              </a:rPr>
              <a:t>&lt;/b&gt;</a:t>
            </a:r>
            <a:endParaRPr lang="nl-NL" dirty="0">
              <a:solidFill>
                <a:schemeClr val="accent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46124" y="3751265"/>
            <a:ext cx="3321819" cy="538163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dirty="0" smtClean="0">
                <a:solidFill>
                  <a:schemeClr val="accent2"/>
                </a:solidFill>
              </a:rPr>
              <a:t>&lt;i&gt;</a:t>
            </a:r>
            <a:r>
              <a:rPr lang="nl-NL" dirty="0" smtClean="0"/>
              <a:t>speeltuin</a:t>
            </a:r>
            <a:r>
              <a:rPr lang="nl-NL" dirty="0" smtClean="0">
                <a:solidFill>
                  <a:schemeClr val="accent2"/>
                </a:solidFill>
              </a:rPr>
              <a:t>&lt;/i&gt;</a:t>
            </a:r>
            <a:endParaRPr lang="nl-NL" dirty="0">
              <a:solidFill>
                <a:schemeClr val="accent2"/>
              </a:solidFill>
            </a:endParaRPr>
          </a:p>
        </p:txBody>
      </p:sp>
      <p:sp>
        <p:nvSpPr>
          <p:cNvPr id="10" name="Tijdelijke aanduiding voor inhoud 2"/>
          <p:cNvSpPr txBox="1">
            <a:spLocks/>
          </p:cNvSpPr>
          <p:nvPr/>
        </p:nvSpPr>
        <p:spPr bwMode="auto">
          <a:xfrm>
            <a:off x="4644008" y="1706563"/>
            <a:ext cx="3672408" cy="53816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70000" lnSpcReduction="20000"/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/>
              <a:buChar char="•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–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–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»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1" fontAlgn="auto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nl-NL" altLang="nl-NL" sz="2300" baseline="0" dirty="0" smtClean="0">
                <a:latin typeface="Helvetica Neue Light" charset="0"/>
                <a:ea typeface="Helvetica Neue Light" charset="0"/>
                <a:cs typeface="Helvetica Neue Light" charset="0"/>
              </a:rPr>
              <a:t>paard</a:t>
            </a:r>
          </a:p>
          <a:p>
            <a:pPr marL="0" indent="0" defTabSz="914400" eaLnBrk="1" fontAlgn="auto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nl-NL" altLang="nl-NL" i="1" baseline="0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1" name="Tijdelijke aanduiding voor inhoud 2"/>
          <p:cNvSpPr txBox="1">
            <a:spLocks/>
          </p:cNvSpPr>
          <p:nvPr/>
        </p:nvSpPr>
        <p:spPr bwMode="auto">
          <a:xfrm>
            <a:off x="4639469" y="2728677"/>
            <a:ext cx="3672408" cy="53816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70000" lnSpcReduction="20000"/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/>
              <a:buChar char="•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–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–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»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1" fontAlgn="auto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nl-NL" altLang="nl-NL" sz="2300" b="1" baseline="0" dirty="0" smtClean="0">
                <a:latin typeface="Helvetica Neue Light" charset="0"/>
                <a:ea typeface="Helvetica Neue Light" charset="0"/>
                <a:cs typeface="Helvetica Neue Light" charset="0"/>
              </a:rPr>
              <a:t>wagen</a:t>
            </a:r>
          </a:p>
          <a:p>
            <a:pPr marL="0" indent="0" defTabSz="914400" eaLnBrk="1" fontAlgn="auto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nl-NL" altLang="nl-NL" i="1" baseline="0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12" name="Tijdelijke aanduiding voor inhoud 2"/>
          <p:cNvSpPr txBox="1">
            <a:spLocks/>
          </p:cNvSpPr>
          <p:nvPr/>
        </p:nvSpPr>
        <p:spPr bwMode="auto">
          <a:xfrm>
            <a:off x="4643821" y="3750791"/>
            <a:ext cx="3672408" cy="538164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70000" lnSpcReduction="20000"/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/>
              <a:buChar char="•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–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–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Font typeface="Arial" panose="020B0604020202020204" pitchFamily="34" charset="0"/>
              <a:buChar char="»"/>
              <a:defRPr sz="1800" kern="1200">
                <a:solidFill>
                  <a:srgbClr val="444444"/>
                </a:solidFill>
                <a:latin typeface="Arial"/>
                <a:ea typeface="ＭＳ Ｐゴシック" charset="0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1" fontAlgn="auto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nl-NL" altLang="nl-NL" sz="2300" i="1" baseline="0" dirty="0" smtClean="0">
                <a:latin typeface="Helvetica Neue Light" charset="0"/>
                <a:ea typeface="Helvetica Neue Light" charset="0"/>
                <a:cs typeface="Helvetica Neue Light" charset="0"/>
              </a:rPr>
              <a:t>speeltuin</a:t>
            </a:r>
          </a:p>
          <a:p>
            <a:pPr marL="0" indent="0" defTabSz="914400" eaLnBrk="1" fontAlgn="auto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endParaRPr lang="nl-NL" altLang="nl-NL" i="1" baseline="0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53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44008" y="1706562"/>
            <a:ext cx="3672408" cy="2917825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paard</a:t>
            </a:r>
          </a:p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altLang="nl-NL" i="1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Dit mag ook!</a:t>
            </a:r>
          </a:p>
        </p:txBody>
      </p:sp>
      <p:sp>
        <p:nvSpPr>
          <p:cNvPr id="5" name="Rectangle 4"/>
          <p:cNvSpPr/>
          <p:nvPr/>
        </p:nvSpPr>
        <p:spPr>
          <a:xfrm>
            <a:off x="746125" y="1706563"/>
            <a:ext cx="3321641" cy="2953419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dirty="0" smtClean="0">
                <a:solidFill>
                  <a:schemeClr val="accent2"/>
                </a:solidFill>
              </a:rPr>
              <a:t>&lt;</a:t>
            </a:r>
            <a:r>
              <a:rPr lang="nl-NL" dirty="0">
                <a:solidFill>
                  <a:schemeClr val="accent2"/>
                </a:solidFill>
              </a:rPr>
              <a:t>b</a:t>
            </a:r>
            <a:r>
              <a:rPr lang="nl-NL" dirty="0" smtClean="0">
                <a:solidFill>
                  <a:schemeClr val="accent2"/>
                </a:solidFill>
              </a:rPr>
              <a:t>&gt;</a:t>
            </a:r>
          </a:p>
          <a:p>
            <a:r>
              <a:rPr lang="nl-NL" dirty="0" smtClean="0"/>
              <a:t>   paard</a:t>
            </a:r>
          </a:p>
          <a:p>
            <a:r>
              <a:rPr lang="nl-NL" dirty="0" smtClean="0">
                <a:solidFill>
                  <a:schemeClr val="accent2"/>
                </a:solidFill>
              </a:rPr>
              <a:t>&lt;/</a:t>
            </a:r>
            <a:r>
              <a:rPr lang="nl-NL" dirty="0">
                <a:solidFill>
                  <a:schemeClr val="accent2"/>
                </a:solidFill>
              </a:rPr>
              <a:t>b</a:t>
            </a:r>
            <a:r>
              <a:rPr lang="nl-NL" dirty="0" smtClean="0">
                <a:solidFill>
                  <a:schemeClr val="accent2"/>
                </a:solidFill>
              </a:rPr>
              <a:t>&gt;</a:t>
            </a:r>
            <a:endParaRPr lang="nl-NL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869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Openen met bijvoorbeeld &lt;p&gt; of &lt;b&gt; (de bovenkant van het broodje)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Dan de woorden in je tag (de hamburger)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Sluiten met bijvoorbeeld &lt;/p&gt; of &lt;/b&gt; (de onderkant van het broodje)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</p:spTree>
    <p:extLst>
      <p:ext uri="{BB962C8B-B14F-4D97-AF65-F5344CB8AC3E}">
        <p14:creationId xmlns:p14="http://schemas.microsoft.com/office/powerpoint/2010/main" val="445089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3393827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nl-NL" altLang="nl-NL" dirty="0"/>
              <a:t>Je begint altijd met de </a:t>
            </a:r>
            <a:r>
              <a:rPr lang="nl-NL" altLang="nl-NL" dirty="0" smtClean="0"/>
              <a:t>&lt;html&gt; </a:t>
            </a:r>
            <a:r>
              <a:rPr lang="nl-NL" altLang="nl-NL" dirty="0"/>
              <a:t>tag, en sluit af met de </a:t>
            </a:r>
            <a:r>
              <a:rPr lang="nl-NL" altLang="nl-NL" dirty="0" smtClean="0"/>
              <a:t>&lt;/html&gt; tag. Dan weet de browser dat het een HTML pagina is.</a:t>
            </a:r>
            <a:endParaRPr lang="nl-NL" altLang="nl-NL" dirty="0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4" name="Rectangle 3"/>
          <p:cNvSpPr/>
          <p:nvPr/>
        </p:nvSpPr>
        <p:spPr>
          <a:xfrm>
            <a:off x="4627318" y="1006475"/>
            <a:ext cx="3600400" cy="3888432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dirty="0" smtClean="0">
                <a:solidFill>
                  <a:schemeClr val="accent2"/>
                </a:solidFill>
              </a:rPr>
              <a:t>&lt;html&gt;</a:t>
            </a:r>
          </a:p>
          <a:p>
            <a:endParaRPr lang="nl-NL" dirty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endParaRPr lang="nl-NL" dirty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endParaRPr lang="nl-NL" dirty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endParaRPr lang="nl-NL" dirty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endParaRPr lang="nl-NL" dirty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endParaRPr lang="nl-NL" dirty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r>
              <a:rPr lang="nl-NL" dirty="0" smtClean="0">
                <a:solidFill>
                  <a:schemeClr val="accent2"/>
                </a:solidFill>
              </a:rPr>
              <a:t>&lt;/html&gt;</a:t>
            </a:r>
            <a:endParaRPr lang="nl-NL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7574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346583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nl-NL" altLang="nl-NL" dirty="0" smtClean="0"/>
              <a:t>Daarbinnen komen de &lt;body&gt; en&lt;/body&gt; tags. Tussen deze tags komt de code van de site!</a:t>
            </a:r>
            <a:endParaRPr lang="nl-NL" altLang="nl-NL" dirty="0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4" name="Rectangle 3"/>
          <p:cNvSpPr/>
          <p:nvPr/>
        </p:nvSpPr>
        <p:spPr>
          <a:xfrm>
            <a:off x="4627318" y="1006475"/>
            <a:ext cx="3600400" cy="3888432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dirty="0" smtClean="0">
                <a:solidFill>
                  <a:schemeClr val="accent2"/>
                </a:solidFill>
              </a:rPr>
              <a:t>&lt;html&gt;</a:t>
            </a:r>
          </a:p>
          <a:p>
            <a:endParaRPr lang="nl-NL" dirty="0" smtClean="0">
              <a:solidFill>
                <a:schemeClr val="accent2"/>
              </a:solidFill>
            </a:endParaRPr>
          </a:p>
          <a:p>
            <a:r>
              <a:rPr lang="nl-NL" dirty="0" smtClean="0">
                <a:solidFill>
                  <a:schemeClr val="accent2"/>
                </a:solidFill>
              </a:rPr>
              <a:t>    &lt;body&gt;</a:t>
            </a:r>
          </a:p>
          <a:p>
            <a:endParaRPr lang="nl-NL" dirty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endParaRPr lang="nl-NL" dirty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endParaRPr lang="nl-NL" dirty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endParaRPr lang="nl-NL" dirty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r>
              <a:rPr lang="nl-NL" dirty="0" smtClean="0">
                <a:solidFill>
                  <a:schemeClr val="accent2"/>
                </a:solidFill>
              </a:rPr>
              <a:t>    &lt;/body&gt;</a:t>
            </a:r>
          </a:p>
          <a:p>
            <a:endParaRPr lang="nl-NL" dirty="0" smtClean="0">
              <a:solidFill>
                <a:schemeClr val="accent2"/>
              </a:solidFill>
            </a:endParaRPr>
          </a:p>
          <a:p>
            <a:r>
              <a:rPr lang="nl-NL" dirty="0" smtClean="0">
                <a:solidFill>
                  <a:schemeClr val="accent2"/>
                </a:solidFill>
              </a:rPr>
              <a:t>&lt;/html&gt;</a:t>
            </a:r>
            <a:endParaRPr lang="nl-NL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808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346583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nl-NL" altLang="nl-NL" dirty="0" smtClean="0"/>
              <a:t>Met de p-tags maak je gewone tekst, zonder opmaak!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endParaRPr lang="nl-NL" altLang="nl-NL" dirty="0" smtClean="0"/>
          </a:p>
          <a:p>
            <a:pPr marL="0" indent="0">
              <a:lnSpc>
                <a:spcPct val="200000"/>
              </a:lnSpc>
              <a:spcBef>
                <a:spcPts val="0"/>
              </a:spcBef>
              <a:buNone/>
            </a:pPr>
            <a:r>
              <a:rPr lang="nl-NL" altLang="nl-NL" dirty="0" smtClean="0"/>
              <a:t>Met de b en i-tags maak je </a:t>
            </a:r>
            <a:r>
              <a:rPr lang="nl-NL" altLang="nl-NL" b="1" dirty="0" smtClean="0"/>
              <a:t>dikke</a:t>
            </a:r>
            <a:r>
              <a:rPr lang="nl-NL" altLang="nl-NL" dirty="0"/>
              <a:t> </a:t>
            </a:r>
            <a:r>
              <a:rPr lang="nl-NL" altLang="nl-NL" dirty="0" smtClean="0"/>
              <a:t>en </a:t>
            </a:r>
            <a:r>
              <a:rPr lang="nl-NL" altLang="nl-NL" i="1" dirty="0" smtClean="0"/>
              <a:t>schuine</a:t>
            </a:r>
            <a:r>
              <a:rPr lang="nl-NL" altLang="nl-NL" dirty="0" smtClean="0"/>
              <a:t> tekst!</a:t>
            </a:r>
            <a:endParaRPr lang="nl-NL" altLang="nl-NL" dirty="0"/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4" name="Rectangle 3"/>
          <p:cNvSpPr/>
          <p:nvPr/>
        </p:nvSpPr>
        <p:spPr>
          <a:xfrm>
            <a:off x="4627318" y="1006475"/>
            <a:ext cx="3600400" cy="3888432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nl-NL" dirty="0" smtClean="0">
                <a:solidFill>
                  <a:schemeClr val="accent2"/>
                </a:solidFill>
              </a:rPr>
              <a:t>&lt;html&gt;</a:t>
            </a:r>
          </a:p>
          <a:p>
            <a:endParaRPr lang="nl-NL" dirty="0" smtClean="0">
              <a:solidFill>
                <a:schemeClr val="accent2"/>
              </a:solidFill>
            </a:endParaRPr>
          </a:p>
          <a:p>
            <a:r>
              <a:rPr lang="nl-NL" dirty="0" smtClean="0">
                <a:solidFill>
                  <a:schemeClr val="accent2"/>
                </a:solidFill>
              </a:rPr>
              <a:t>    &lt;body&gt;</a:t>
            </a:r>
          </a:p>
          <a:p>
            <a:endParaRPr lang="nl-NL" dirty="0"/>
          </a:p>
          <a:p>
            <a:r>
              <a:rPr lang="nl-NL" dirty="0" smtClean="0"/>
              <a:t>        </a:t>
            </a:r>
            <a:r>
              <a:rPr lang="nl-NL" dirty="0" smtClean="0">
                <a:solidFill>
                  <a:schemeClr val="accent2"/>
                </a:solidFill>
              </a:rPr>
              <a:t>&lt;</a:t>
            </a:r>
            <a:r>
              <a:rPr lang="nl-NL" dirty="0">
                <a:solidFill>
                  <a:schemeClr val="accent2"/>
                </a:solidFill>
              </a:rPr>
              <a:t>h</a:t>
            </a:r>
            <a:r>
              <a:rPr lang="nl-NL" dirty="0" smtClean="0">
                <a:solidFill>
                  <a:schemeClr val="accent2"/>
                </a:solidFill>
              </a:rPr>
              <a:t>1&gt;</a:t>
            </a:r>
            <a:r>
              <a:rPr lang="nl-NL" dirty="0" smtClean="0"/>
              <a:t>Mijn eigen website!</a:t>
            </a:r>
            <a:r>
              <a:rPr lang="nl-NL" dirty="0" smtClean="0">
                <a:solidFill>
                  <a:schemeClr val="accent2"/>
                </a:solidFill>
              </a:rPr>
              <a:t>&lt;/</a:t>
            </a:r>
            <a:r>
              <a:rPr lang="nl-NL" dirty="0">
                <a:solidFill>
                  <a:schemeClr val="accent2"/>
                </a:solidFill>
              </a:rPr>
              <a:t>h</a:t>
            </a:r>
            <a:r>
              <a:rPr lang="nl-NL" dirty="0" smtClean="0">
                <a:solidFill>
                  <a:schemeClr val="accent2"/>
                </a:solidFill>
              </a:rPr>
              <a:t>1&gt;</a:t>
            </a:r>
          </a:p>
          <a:p>
            <a:endParaRPr lang="nl-NL" dirty="0"/>
          </a:p>
          <a:p>
            <a:r>
              <a:rPr lang="nl-NL" dirty="0" smtClean="0"/>
              <a:t>        </a:t>
            </a:r>
            <a:r>
              <a:rPr lang="nl-NL" dirty="0" smtClean="0">
                <a:solidFill>
                  <a:schemeClr val="accent2"/>
                </a:solidFill>
              </a:rPr>
              <a:t>&lt;p&gt;</a:t>
            </a:r>
            <a:r>
              <a:rPr lang="nl-NL" dirty="0" smtClean="0"/>
              <a:t>deze </a:t>
            </a:r>
            <a:r>
              <a:rPr lang="nl-NL" dirty="0"/>
              <a:t>tekst is </a:t>
            </a:r>
            <a:r>
              <a:rPr lang="nl-NL" dirty="0" smtClean="0"/>
              <a:t>normaal</a:t>
            </a:r>
            <a:r>
              <a:rPr lang="nl-NL" dirty="0" smtClean="0">
                <a:solidFill>
                  <a:schemeClr val="accent2"/>
                </a:solidFill>
              </a:rPr>
              <a:t>&lt;/p&gt;</a:t>
            </a:r>
          </a:p>
          <a:p>
            <a:endParaRPr lang="nl-NL" dirty="0"/>
          </a:p>
          <a:p>
            <a:r>
              <a:rPr lang="nl-NL" dirty="0" smtClean="0"/>
              <a:t>        </a:t>
            </a:r>
            <a:r>
              <a:rPr lang="nl-NL" dirty="0" smtClean="0">
                <a:solidFill>
                  <a:schemeClr val="accent2"/>
                </a:solidFill>
              </a:rPr>
              <a:t>&lt;b&gt;</a:t>
            </a:r>
            <a:r>
              <a:rPr lang="nl-NL" dirty="0" smtClean="0"/>
              <a:t>deze tekst is dik</a:t>
            </a:r>
            <a:r>
              <a:rPr lang="nl-NL" dirty="0" smtClean="0">
                <a:solidFill>
                  <a:schemeClr val="accent2"/>
                </a:solidFill>
              </a:rPr>
              <a:t>&lt;/b&gt;</a:t>
            </a:r>
            <a:endParaRPr lang="nl-NL" dirty="0">
              <a:solidFill>
                <a:schemeClr val="accent2"/>
              </a:solidFill>
            </a:endParaRPr>
          </a:p>
          <a:p>
            <a:endParaRPr lang="nl-NL" dirty="0" smtClean="0"/>
          </a:p>
          <a:p>
            <a:r>
              <a:rPr lang="nl-NL" dirty="0" smtClean="0"/>
              <a:t>        </a:t>
            </a:r>
            <a:r>
              <a:rPr lang="nl-NL" dirty="0" smtClean="0">
                <a:solidFill>
                  <a:schemeClr val="accent2"/>
                </a:solidFill>
              </a:rPr>
              <a:t>&lt;i&gt;</a:t>
            </a:r>
            <a:r>
              <a:rPr lang="nl-NL" dirty="0" smtClean="0"/>
              <a:t>deze tekst is schuin</a:t>
            </a:r>
            <a:r>
              <a:rPr lang="nl-NL" dirty="0" smtClean="0">
                <a:solidFill>
                  <a:schemeClr val="accent2"/>
                </a:solidFill>
              </a:rPr>
              <a:t>&lt;/i&gt;</a:t>
            </a:r>
            <a:endParaRPr lang="nl-NL" dirty="0">
              <a:solidFill>
                <a:schemeClr val="accent2"/>
              </a:solidFill>
            </a:endParaRPr>
          </a:p>
          <a:p>
            <a:endParaRPr lang="nl-NL" dirty="0" smtClean="0">
              <a:solidFill>
                <a:schemeClr val="accent2"/>
              </a:solidFill>
            </a:endParaRPr>
          </a:p>
          <a:p>
            <a:r>
              <a:rPr lang="nl-NL" dirty="0" smtClean="0">
                <a:solidFill>
                  <a:schemeClr val="accent2"/>
                </a:solidFill>
              </a:rPr>
              <a:t>    &lt;/body&gt;</a:t>
            </a:r>
          </a:p>
          <a:p>
            <a:endParaRPr lang="nl-NL" dirty="0" smtClean="0">
              <a:solidFill>
                <a:schemeClr val="accent2"/>
              </a:solidFill>
            </a:endParaRPr>
          </a:p>
          <a:p>
            <a:r>
              <a:rPr lang="nl-NL" dirty="0" smtClean="0">
                <a:solidFill>
                  <a:schemeClr val="accent2"/>
                </a:solidFill>
              </a:rPr>
              <a:t>&lt;/html&gt;</a:t>
            </a:r>
            <a:endParaRPr lang="nl-NL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643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dirty="0">
                <a:solidFill>
                  <a:schemeClr val="accent2"/>
                </a:solidFill>
              </a:rPr>
              <a:t>&lt;html&gt;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accent2"/>
                </a:solidFill>
              </a:rPr>
              <a:t>    </a:t>
            </a:r>
            <a:r>
              <a:rPr lang="nl-NL" dirty="0">
                <a:solidFill>
                  <a:schemeClr val="accent2"/>
                </a:solidFill>
              </a:rPr>
              <a:t>&lt;body&gt;</a:t>
            </a:r>
          </a:p>
          <a:p>
            <a:pPr>
              <a:lnSpc>
                <a:spcPct val="150000"/>
              </a:lnSpc>
            </a:pPr>
            <a:r>
              <a:rPr lang="nl-NL" dirty="0" smtClean="0"/>
              <a:t>        </a:t>
            </a:r>
            <a:r>
              <a:rPr lang="nl-NL" dirty="0">
                <a:solidFill>
                  <a:schemeClr val="accent2"/>
                </a:solidFill>
              </a:rPr>
              <a:t>&lt;h1&gt;</a:t>
            </a:r>
            <a:r>
              <a:rPr lang="nl-NL" dirty="0"/>
              <a:t>Mijn eigen website!</a:t>
            </a:r>
            <a:r>
              <a:rPr lang="nl-NL" dirty="0">
                <a:solidFill>
                  <a:schemeClr val="accent2"/>
                </a:solidFill>
              </a:rPr>
              <a:t>&lt;/h1&gt;</a:t>
            </a:r>
          </a:p>
          <a:p>
            <a:pPr>
              <a:lnSpc>
                <a:spcPct val="150000"/>
              </a:lnSpc>
            </a:pPr>
            <a:r>
              <a:rPr lang="nl-NL" dirty="0" smtClean="0"/>
              <a:t>        </a:t>
            </a:r>
            <a:r>
              <a:rPr lang="nl-NL" dirty="0">
                <a:solidFill>
                  <a:schemeClr val="accent2"/>
                </a:solidFill>
              </a:rPr>
              <a:t>&lt;p&gt;</a:t>
            </a:r>
            <a:r>
              <a:rPr lang="nl-NL" dirty="0"/>
              <a:t>deze tekst is normaal</a:t>
            </a:r>
            <a:r>
              <a:rPr lang="nl-NL" dirty="0">
                <a:solidFill>
                  <a:schemeClr val="accent2"/>
                </a:solidFill>
              </a:rPr>
              <a:t>&lt;/p&gt;</a:t>
            </a:r>
          </a:p>
          <a:p>
            <a:pPr>
              <a:lnSpc>
                <a:spcPct val="150000"/>
              </a:lnSpc>
            </a:pPr>
            <a:r>
              <a:rPr lang="nl-NL" dirty="0" smtClean="0"/>
              <a:t>        </a:t>
            </a:r>
            <a:r>
              <a:rPr lang="nl-NL" dirty="0">
                <a:solidFill>
                  <a:schemeClr val="accent2"/>
                </a:solidFill>
              </a:rPr>
              <a:t>&lt;b&gt;</a:t>
            </a:r>
            <a:r>
              <a:rPr lang="nl-NL" dirty="0"/>
              <a:t>deze tekst is dik</a:t>
            </a:r>
            <a:r>
              <a:rPr lang="nl-NL" dirty="0">
                <a:solidFill>
                  <a:schemeClr val="accent2"/>
                </a:solidFill>
              </a:rPr>
              <a:t>&lt;/b&gt;</a:t>
            </a:r>
          </a:p>
          <a:p>
            <a:pPr>
              <a:lnSpc>
                <a:spcPct val="150000"/>
              </a:lnSpc>
            </a:pPr>
            <a:r>
              <a:rPr lang="nl-NL" dirty="0" smtClean="0"/>
              <a:t>        </a:t>
            </a:r>
            <a:r>
              <a:rPr lang="nl-NL" dirty="0">
                <a:solidFill>
                  <a:schemeClr val="accent2"/>
                </a:solidFill>
              </a:rPr>
              <a:t>&lt;i&gt;</a:t>
            </a:r>
            <a:r>
              <a:rPr lang="nl-NL" dirty="0"/>
              <a:t>deze tekst is schuin</a:t>
            </a:r>
            <a:r>
              <a:rPr lang="nl-NL" dirty="0">
                <a:solidFill>
                  <a:schemeClr val="accent2"/>
                </a:solidFill>
              </a:rPr>
              <a:t>&lt;/i&gt;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accent2"/>
                </a:solidFill>
              </a:rPr>
              <a:t>    </a:t>
            </a:r>
            <a:r>
              <a:rPr lang="nl-NL" dirty="0">
                <a:solidFill>
                  <a:schemeClr val="accent2"/>
                </a:solidFill>
              </a:rPr>
              <a:t>&lt;/body&gt;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accent2"/>
                </a:solidFill>
              </a:rPr>
              <a:t>&lt;/</a:t>
            </a:r>
            <a:r>
              <a:rPr lang="nl-NL" dirty="0">
                <a:solidFill>
                  <a:schemeClr val="accent2"/>
                </a:solidFill>
              </a:rPr>
              <a:t>html&gt;</a:t>
            </a:r>
            <a:endParaRPr lang="nl-NL" dirty="0">
              <a:solidFill>
                <a:schemeClr val="accent2"/>
              </a:solidFill>
            </a:endParaRPr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3200" dirty="0" smtClean="0">
                <a:latin typeface="Helvetica Neue Light" charset="0"/>
                <a:ea typeface="Helvetica Neue Light" charset="0"/>
                <a:cs typeface="Helvetica Neue Light" charset="0"/>
              </a:rPr>
              <a:t>Mijn eigen website!</a:t>
            </a:r>
          </a:p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dirty="0">
                <a:latin typeface="Helvetica Neue Light" charset="0"/>
                <a:ea typeface="Helvetica Neue Light" charset="0"/>
                <a:cs typeface="Helvetica Neue Light" charset="0"/>
              </a:rPr>
              <a:t>d</a:t>
            </a:r>
            <a:r>
              <a:rPr lang="nl-NL" altLang="nl-NL" sz="1400" dirty="0" smtClean="0">
                <a:latin typeface="Helvetica Neue Light" charset="0"/>
                <a:ea typeface="Helvetica Neue Light" charset="0"/>
                <a:cs typeface="Helvetica Neue Light" charset="0"/>
              </a:rPr>
              <a:t>eze tekst is normaal</a:t>
            </a:r>
          </a:p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deze tekst is dik </a:t>
            </a:r>
            <a:r>
              <a:rPr lang="nl-NL" altLang="nl-NL" sz="1400" i="1" dirty="0" smtClean="0">
                <a:latin typeface="Helvetica Neue Light" charset="0"/>
                <a:ea typeface="Helvetica Neue Light" charset="0"/>
                <a:cs typeface="Helvetica Neue Light" charset="0"/>
              </a:rPr>
              <a:t>deze tekst is schuin</a:t>
            </a:r>
            <a:endParaRPr lang="nl-NL" altLang="nl-NL" sz="1400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altLang="nl-NL" i="1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958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Voorbeelden</a:t>
            </a: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accent2"/>
                </a:solidFill>
              </a:rPr>
              <a:t>&lt;html&gt;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accent2"/>
                </a:solidFill>
              </a:rPr>
              <a:t>    &lt;body&gt;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accent2"/>
                </a:solidFill>
              </a:rPr>
              <a:t>        &lt;h1&gt;</a:t>
            </a:r>
            <a:r>
              <a:rPr lang="nl-NL" dirty="0" smtClean="0">
                <a:solidFill>
                  <a:schemeClr val="bg1"/>
                </a:solidFill>
              </a:rPr>
              <a:t>Draak</a:t>
            </a:r>
            <a:r>
              <a:rPr lang="nl-NL" dirty="0" smtClean="0">
                <a:solidFill>
                  <a:schemeClr val="accent2"/>
                </a:solidFill>
              </a:rPr>
              <a:t>&lt;/</a:t>
            </a:r>
            <a:r>
              <a:rPr lang="nl-NL" dirty="0">
                <a:solidFill>
                  <a:schemeClr val="accent2"/>
                </a:solidFill>
              </a:rPr>
              <a:t>h</a:t>
            </a:r>
            <a:r>
              <a:rPr lang="nl-NL" dirty="0" smtClean="0">
                <a:solidFill>
                  <a:schemeClr val="accent2"/>
                </a:solidFill>
              </a:rPr>
              <a:t>1&gt;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accent2"/>
                </a:solidFill>
              </a:rPr>
              <a:t>    &lt;/body&gt;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accent2"/>
                </a:solidFill>
              </a:rPr>
              <a:t>&lt;/html&gt;</a:t>
            </a:r>
            <a:endParaRPr lang="nl-NL" dirty="0">
              <a:solidFill>
                <a:schemeClr val="accent2"/>
              </a:solidFill>
            </a:endParaRPr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3200" dirty="0" smtClean="0">
                <a:latin typeface="Helvetica Neue Light" charset="0"/>
                <a:ea typeface="Helvetica Neue Light" charset="0"/>
                <a:cs typeface="Helvetica Neue Light" charset="0"/>
              </a:rPr>
              <a:t>Draak</a:t>
            </a:r>
          </a:p>
        </p:txBody>
      </p:sp>
    </p:spTree>
    <p:extLst>
      <p:ext uri="{BB962C8B-B14F-4D97-AF65-F5344CB8AC3E}">
        <p14:creationId xmlns:p14="http://schemas.microsoft.com/office/powerpoint/2010/main" val="584729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Waar zit de fout?</a:t>
            </a:r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&lt;html&gt;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&lt;body&gt;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    &lt;b&gt;</a:t>
            </a:r>
            <a:r>
              <a:rPr lang="nl-NL" dirty="0" smtClean="0">
                <a:solidFill>
                  <a:schemeClr val="bg1"/>
                </a:solidFill>
              </a:rPr>
              <a:t>ridder</a:t>
            </a:r>
            <a:r>
              <a:rPr lang="nl-NL" dirty="0" smtClean="0">
                <a:solidFill>
                  <a:schemeClr val="bg2"/>
                </a:solidFill>
              </a:rPr>
              <a:t>&lt;/b&gt;</a:t>
            </a:r>
            <a:endParaRPr lang="nl-NL" dirty="0">
              <a:solidFill>
                <a:schemeClr val="bg2"/>
              </a:solidFill>
            </a:endParaRP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    &lt;i kroon&lt;/i&gt;</a:t>
            </a:r>
            <a:endParaRPr lang="nl-NL" dirty="0">
              <a:solidFill>
                <a:schemeClr val="bg2"/>
              </a:solidFill>
            </a:endParaRP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&lt;/body&gt;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&lt;/html&gt;</a:t>
            </a:r>
            <a:endParaRPr lang="nl-NL" dirty="0">
              <a:solidFill>
                <a:schemeClr val="bg2"/>
              </a:solidFill>
            </a:endParaRPr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ridder</a:t>
            </a:r>
            <a:endParaRPr lang="nl-NL" altLang="nl-NL" i="1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457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gaan we leren in deze lessen?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Je eigen website maken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Programmeren in HTML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Programmeren in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JavaScript</a:t>
            </a: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concepten van vorig jaar gebruiken in een echte programmeertaal!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54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Zo klopt het weer!</a:t>
            </a:r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&lt;html&gt;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&lt;body&gt;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    &lt;b&gt;</a:t>
            </a:r>
            <a:r>
              <a:rPr lang="nl-NL" dirty="0" smtClean="0">
                <a:solidFill>
                  <a:schemeClr val="bg1"/>
                </a:solidFill>
              </a:rPr>
              <a:t>ridder</a:t>
            </a:r>
            <a:r>
              <a:rPr lang="nl-NL" dirty="0" smtClean="0">
                <a:solidFill>
                  <a:schemeClr val="bg2"/>
                </a:solidFill>
              </a:rPr>
              <a:t>&lt;/b&gt;</a:t>
            </a:r>
            <a:endParaRPr lang="nl-NL" dirty="0">
              <a:solidFill>
                <a:schemeClr val="bg2"/>
              </a:solidFill>
            </a:endParaRP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    &lt;i&gt;</a:t>
            </a:r>
            <a:r>
              <a:rPr lang="nl-NL" dirty="0" smtClean="0">
                <a:solidFill>
                  <a:schemeClr val="bg1"/>
                </a:solidFill>
              </a:rPr>
              <a:t>kroon</a:t>
            </a:r>
            <a:r>
              <a:rPr lang="nl-NL" dirty="0" smtClean="0">
                <a:solidFill>
                  <a:schemeClr val="bg2"/>
                </a:solidFill>
              </a:rPr>
              <a:t>&lt;/i&gt;</a:t>
            </a:r>
            <a:endParaRPr lang="nl-NL" dirty="0">
              <a:solidFill>
                <a:schemeClr val="bg2"/>
              </a:solidFill>
            </a:endParaRP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&lt;/body&gt;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&lt;/html&gt;</a:t>
            </a:r>
            <a:endParaRPr lang="nl-NL" dirty="0">
              <a:solidFill>
                <a:schemeClr val="bg2"/>
              </a:solidFill>
            </a:endParaRPr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ridder </a:t>
            </a:r>
            <a:r>
              <a:rPr lang="nl-NL" altLang="nl-NL" sz="1400" i="1" dirty="0" smtClean="0">
                <a:latin typeface="Helvetica Neue Light" charset="0"/>
                <a:ea typeface="Helvetica Neue Light" charset="0"/>
                <a:cs typeface="Helvetica Neue Light" charset="0"/>
              </a:rPr>
              <a:t>kroon</a:t>
            </a:r>
            <a:endParaRPr lang="nl-NL" altLang="nl-NL" i="1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13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Waar zit de fout?</a:t>
            </a: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&lt;html&gt;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&lt;body&gt;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    &lt;b&gt;</a:t>
            </a:r>
            <a:r>
              <a:rPr lang="nl-NL" dirty="0" smtClean="0">
                <a:solidFill>
                  <a:schemeClr val="bg1"/>
                </a:solidFill>
              </a:rPr>
              <a:t>ridder /b&gt;</a:t>
            </a:r>
            <a:endParaRPr lang="nl-NL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    &lt;i&gt;</a:t>
            </a:r>
            <a:r>
              <a:rPr lang="nl-NL" dirty="0" smtClean="0">
                <a:solidFill>
                  <a:schemeClr val="bg1"/>
                </a:solidFill>
              </a:rPr>
              <a:t>kroon</a:t>
            </a:r>
            <a:r>
              <a:rPr lang="nl-NL" dirty="0" smtClean="0">
                <a:solidFill>
                  <a:schemeClr val="bg2"/>
                </a:solidFill>
              </a:rPr>
              <a:t>&lt;/i&gt;</a:t>
            </a:r>
            <a:endParaRPr lang="nl-NL" dirty="0">
              <a:solidFill>
                <a:schemeClr val="bg2"/>
              </a:solidFill>
            </a:endParaRP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&lt;/body&gt;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&lt;/html&gt;</a:t>
            </a:r>
            <a:endParaRPr lang="nl-NL" dirty="0">
              <a:solidFill>
                <a:schemeClr val="bg2"/>
              </a:solidFill>
            </a:endParaRPr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ridder /b&gt; </a:t>
            </a:r>
            <a:r>
              <a:rPr lang="nl-NL" altLang="nl-NL" sz="1400" b="1" i="1" dirty="0" smtClean="0">
                <a:latin typeface="Helvetica Neue Light" charset="0"/>
                <a:ea typeface="Helvetica Neue Light" charset="0"/>
                <a:cs typeface="Helvetica Neue Light" charset="0"/>
              </a:rPr>
              <a:t>kroon</a:t>
            </a:r>
            <a:endParaRPr lang="nl-NL" altLang="nl-NL" i="1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7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Zo klopt het weer!</a:t>
            </a:r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&lt;html&gt;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&lt;body&gt;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    &lt;b&gt;</a:t>
            </a:r>
            <a:r>
              <a:rPr lang="nl-NL" dirty="0" smtClean="0">
                <a:solidFill>
                  <a:schemeClr val="bg1"/>
                </a:solidFill>
              </a:rPr>
              <a:t>ridder</a:t>
            </a:r>
            <a:r>
              <a:rPr lang="nl-NL" dirty="0" smtClean="0">
                <a:solidFill>
                  <a:schemeClr val="bg2"/>
                </a:solidFill>
              </a:rPr>
              <a:t>&lt;/b&gt;</a:t>
            </a:r>
            <a:endParaRPr lang="nl-NL" dirty="0">
              <a:solidFill>
                <a:schemeClr val="bg2"/>
              </a:solidFill>
            </a:endParaRP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    &lt;i&gt;</a:t>
            </a:r>
            <a:r>
              <a:rPr lang="nl-NL" dirty="0" smtClean="0">
                <a:solidFill>
                  <a:schemeClr val="bg1"/>
                </a:solidFill>
              </a:rPr>
              <a:t>kroon</a:t>
            </a:r>
            <a:r>
              <a:rPr lang="nl-NL" dirty="0" smtClean="0">
                <a:solidFill>
                  <a:schemeClr val="bg2"/>
                </a:solidFill>
              </a:rPr>
              <a:t>&lt;/i&gt;</a:t>
            </a:r>
            <a:endParaRPr lang="nl-NL" dirty="0">
              <a:solidFill>
                <a:schemeClr val="bg2"/>
              </a:solidFill>
            </a:endParaRP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&lt;/body&gt;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&lt;/html&gt;</a:t>
            </a:r>
            <a:endParaRPr lang="nl-NL" dirty="0">
              <a:solidFill>
                <a:schemeClr val="bg2"/>
              </a:solidFill>
            </a:endParaRPr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ridder </a:t>
            </a:r>
            <a:r>
              <a:rPr lang="nl-NL" altLang="nl-NL" sz="1400" i="1" dirty="0" smtClean="0">
                <a:latin typeface="Helvetica Neue Light" charset="0"/>
                <a:ea typeface="Helvetica Neue Light" charset="0"/>
                <a:cs typeface="Helvetica Neue Light" charset="0"/>
              </a:rPr>
              <a:t>kroon</a:t>
            </a:r>
            <a:endParaRPr lang="nl-NL" altLang="nl-NL" i="1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9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Met &lt;p&gt; maak je </a:t>
            </a:r>
            <a:r>
              <a:rPr lang="nl-NL" altLang="nl-NL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een nieuwe zin!</a:t>
            </a:r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27584" y="1635646"/>
            <a:ext cx="3600400" cy="3240360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&lt;html&gt;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&lt;body&gt;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    &lt;b&gt;</a:t>
            </a:r>
            <a:r>
              <a:rPr lang="nl-NL" dirty="0" smtClean="0">
                <a:solidFill>
                  <a:schemeClr val="bg1"/>
                </a:solidFill>
              </a:rPr>
              <a:t>ridder</a:t>
            </a:r>
            <a:r>
              <a:rPr lang="nl-NL" dirty="0" smtClean="0">
                <a:solidFill>
                  <a:schemeClr val="bg2"/>
                </a:solidFill>
              </a:rPr>
              <a:t>&lt;/b&gt;</a:t>
            </a:r>
            <a:endParaRPr lang="nl-NL" dirty="0">
              <a:solidFill>
                <a:schemeClr val="bg2"/>
              </a:solidFill>
            </a:endParaRP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    &lt;</a:t>
            </a:r>
            <a:r>
              <a:rPr lang="nl-NL" dirty="0">
                <a:solidFill>
                  <a:schemeClr val="bg2"/>
                </a:solidFill>
              </a:rPr>
              <a:t>p</a:t>
            </a:r>
            <a:r>
              <a:rPr lang="nl-NL" dirty="0" smtClean="0">
                <a:solidFill>
                  <a:schemeClr val="bg2"/>
                </a:solidFill>
              </a:rPr>
              <a:t>&gt;</a:t>
            </a:r>
            <a:r>
              <a:rPr lang="nl-NL" dirty="0" smtClean="0">
                <a:solidFill>
                  <a:schemeClr val="bg1"/>
                </a:solidFill>
              </a:rPr>
              <a:t>kroon</a:t>
            </a:r>
            <a:r>
              <a:rPr lang="nl-NL" dirty="0" smtClean="0">
                <a:solidFill>
                  <a:schemeClr val="bg2"/>
                </a:solidFill>
              </a:rPr>
              <a:t>&lt;/</a:t>
            </a:r>
            <a:r>
              <a:rPr lang="nl-NL" dirty="0">
                <a:solidFill>
                  <a:schemeClr val="bg2"/>
                </a:solidFill>
              </a:rPr>
              <a:t>p</a:t>
            </a:r>
            <a:r>
              <a:rPr lang="nl-NL" dirty="0" smtClean="0">
                <a:solidFill>
                  <a:schemeClr val="bg2"/>
                </a:solidFill>
              </a:rPr>
              <a:t>&gt;</a:t>
            </a:r>
            <a:endParaRPr lang="nl-NL" dirty="0">
              <a:solidFill>
                <a:schemeClr val="bg2"/>
              </a:solidFill>
            </a:endParaRP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    &lt;/body&gt;</a:t>
            </a:r>
          </a:p>
          <a:p>
            <a:pPr>
              <a:lnSpc>
                <a:spcPct val="150000"/>
              </a:lnSpc>
            </a:pPr>
            <a:r>
              <a:rPr lang="nl-NL" dirty="0" smtClean="0">
                <a:solidFill>
                  <a:schemeClr val="bg2"/>
                </a:solidFill>
              </a:rPr>
              <a:t>&lt;/html&gt;</a:t>
            </a:r>
            <a:endParaRPr lang="nl-NL" dirty="0">
              <a:solidFill>
                <a:schemeClr val="bg2"/>
              </a:solidFill>
            </a:endParaRPr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39469" y="1635646"/>
            <a:ext cx="3672408" cy="3240360"/>
          </a:xfr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b="1" dirty="0" smtClean="0">
                <a:latin typeface="Helvetica Neue Light" charset="0"/>
                <a:ea typeface="Helvetica Neue Light" charset="0"/>
                <a:cs typeface="Helvetica Neue Light" charset="0"/>
              </a:rPr>
              <a:t>ridder</a:t>
            </a:r>
          </a:p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sz="1400" dirty="0" smtClean="0">
                <a:latin typeface="Helvetica Neue Light" charset="0"/>
                <a:ea typeface="Helvetica Neue Light" charset="0"/>
                <a:cs typeface="Helvetica Neue Light" charset="0"/>
              </a:rPr>
              <a:t>kroon</a:t>
            </a:r>
            <a:endParaRPr lang="nl-NL" altLang="nl-NL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642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0"/>
            <a:ext cx="6624736" cy="5231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81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buFont typeface="Arial" panose="020B0604020202020204" pitchFamily="34" charset="0"/>
              <a:buChar char="•"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37794" y="2283718"/>
            <a:ext cx="30747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4000" baseline="0" dirty="0" smtClean="0">
                <a:solidFill>
                  <a:srgbClr val="0070C0"/>
                </a:solidFill>
                <a:latin typeface="Chaparral Pro Light" panose="02060403030505090203" pitchFamily="18" charset="0"/>
              </a:rPr>
              <a:t>aan het werk!</a:t>
            </a:r>
          </a:p>
          <a:p>
            <a:pPr algn="ctr"/>
            <a:endParaRPr lang="nl-NL" sz="4000" baseline="0" dirty="0">
              <a:solidFill>
                <a:srgbClr val="0070C0"/>
              </a:solidFill>
              <a:latin typeface="Chaparral Pro Light" panose="02060403030505090203" pitchFamily="18" charset="0"/>
            </a:endParaRPr>
          </a:p>
          <a:p>
            <a:pPr algn="ctr"/>
            <a:r>
              <a:rPr lang="nl-NL" sz="2800" baseline="0" dirty="0" smtClean="0">
                <a:latin typeface="Chaparral Pro Light" panose="02060403030505090203" pitchFamily="18" charset="0"/>
              </a:rPr>
              <a:t>www.gprog.nl</a:t>
            </a:r>
            <a:endParaRPr lang="nl-NL" sz="2800" dirty="0">
              <a:latin typeface="Chaparral Pro Light" panose="0206040303050509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65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4644008" y="1544638"/>
            <a:ext cx="3960242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dirty="0" smtClean="0">
                <a:latin typeface="Helvetica Neue Light" charset="0"/>
                <a:ea typeface="Helvetica Neue Light" charset="0"/>
                <a:cs typeface="Helvetica Neue Light" charset="0"/>
              </a:rPr>
              <a:t>paard</a:t>
            </a:r>
          </a:p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altLang="nl-NL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dirty="0" smtClean="0">
                <a:solidFill>
                  <a:srgbClr val="00B050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paard</a:t>
            </a:r>
          </a:p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altLang="nl-NL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altLang="nl-NL" dirty="0" smtClean="0">
                <a:solidFill>
                  <a:srgbClr val="FF0000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paard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sp>
        <p:nvSpPr>
          <p:cNvPr id="5" name="Rectangle 4"/>
          <p:cNvSpPr/>
          <p:nvPr/>
        </p:nvSpPr>
        <p:spPr>
          <a:xfrm>
            <a:off x="746303" y="1706563"/>
            <a:ext cx="3321641" cy="538163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dirty="0" smtClean="0">
                <a:solidFill>
                  <a:schemeClr val="bg2"/>
                </a:solidFill>
              </a:rPr>
              <a:t>&lt;p&gt;</a:t>
            </a:r>
            <a:r>
              <a:rPr lang="nl-NL" dirty="0" smtClean="0"/>
              <a:t>paard</a:t>
            </a:r>
            <a:r>
              <a:rPr lang="nl-NL" dirty="0" smtClean="0">
                <a:solidFill>
                  <a:schemeClr val="bg2"/>
                </a:solidFill>
              </a:rPr>
              <a:t>&lt;/</a:t>
            </a:r>
            <a:r>
              <a:rPr lang="nl-NL" dirty="0">
                <a:solidFill>
                  <a:schemeClr val="bg2"/>
                </a:solidFill>
              </a:rPr>
              <a:t>p</a:t>
            </a:r>
            <a:r>
              <a:rPr lang="nl-NL" dirty="0" smtClean="0">
                <a:solidFill>
                  <a:schemeClr val="bg2"/>
                </a:solidFill>
              </a:rPr>
              <a:t>&gt;</a:t>
            </a:r>
            <a:endParaRPr lang="nl-NL" dirty="0">
              <a:solidFill>
                <a:schemeClr val="bg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46124" y="2715766"/>
            <a:ext cx="3321819" cy="538163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dirty="0" smtClean="0">
                <a:solidFill>
                  <a:schemeClr val="bg2"/>
                </a:solidFill>
              </a:rPr>
              <a:t>&lt;p </a:t>
            </a:r>
            <a:r>
              <a:rPr lang="nl-NL" dirty="0" smtClean="0">
                <a:solidFill>
                  <a:srgbClr val="FFFF00"/>
                </a:solidFill>
              </a:rPr>
              <a:t>kleur</a:t>
            </a:r>
            <a:r>
              <a:rPr lang="nl-NL" dirty="0" smtClean="0">
                <a:solidFill>
                  <a:schemeClr val="bg2"/>
                </a:solidFill>
              </a:rPr>
              <a:t>=</a:t>
            </a:r>
            <a:r>
              <a:rPr lang="nl-NL" dirty="0" smtClean="0">
                <a:solidFill>
                  <a:srgbClr val="92D050"/>
                </a:solidFill>
              </a:rPr>
              <a:t>“groen”</a:t>
            </a:r>
            <a:r>
              <a:rPr lang="nl-NL" dirty="0" smtClean="0">
                <a:solidFill>
                  <a:schemeClr val="bg2"/>
                </a:solidFill>
              </a:rPr>
              <a:t>&gt;</a:t>
            </a:r>
            <a:r>
              <a:rPr lang="nl-NL" dirty="0" smtClean="0"/>
              <a:t>paard</a:t>
            </a:r>
            <a:r>
              <a:rPr lang="nl-NL" dirty="0" smtClean="0">
                <a:solidFill>
                  <a:schemeClr val="bg2"/>
                </a:solidFill>
              </a:rPr>
              <a:t>&lt;/p&gt;</a:t>
            </a:r>
            <a:endParaRPr lang="nl-NL" dirty="0">
              <a:solidFill>
                <a:schemeClr val="bg2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46124" y="3751265"/>
            <a:ext cx="3321819" cy="538163"/>
          </a:xfrm>
          <a:prstGeom prst="rect">
            <a:avLst/>
          </a:prstGeom>
          <a:solidFill>
            <a:srgbClr val="2C364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nl-NL" dirty="0">
                <a:solidFill>
                  <a:schemeClr val="bg2"/>
                </a:solidFill>
              </a:rPr>
              <a:t>&lt;p </a:t>
            </a:r>
            <a:r>
              <a:rPr lang="nl-NL" dirty="0">
                <a:solidFill>
                  <a:srgbClr val="FFFF00"/>
                </a:solidFill>
              </a:rPr>
              <a:t>kleur</a:t>
            </a:r>
            <a:r>
              <a:rPr lang="nl-NL" dirty="0" smtClean="0">
                <a:solidFill>
                  <a:schemeClr val="bg2"/>
                </a:solidFill>
              </a:rPr>
              <a:t>=</a:t>
            </a:r>
            <a:r>
              <a:rPr lang="nl-NL" dirty="0" smtClean="0">
                <a:solidFill>
                  <a:srgbClr val="92D050"/>
                </a:solidFill>
              </a:rPr>
              <a:t>“rood”</a:t>
            </a:r>
            <a:r>
              <a:rPr lang="nl-NL" dirty="0" smtClean="0">
                <a:solidFill>
                  <a:schemeClr val="bg2"/>
                </a:solidFill>
              </a:rPr>
              <a:t>&gt;</a:t>
            </a:r>
            <a:r>
              <a:rPr lang="nl-NL" dirty="0"/>
              <a:t>paard</a:t>
            </a:r>
            <a:r>
              <a:rPr lang="nl-NL" dirty="0">
                <a:solidFill>
                  <a:schemeClr val="bg2"/>
                </a:solidFill>
              </a:rPr>
              <a:t>&lt;/p&gt;</a:t>
            </a:r>
          </a:p>
        </p:txBody>
      </p:sp>
    </p:spTree>
    <p:extLst>
      <p:ext uri="{BB962C8B-B14F-4D97-AF65-F5344CB8AC3E}">
        <p14:creationId xmlns:p14="http://schemas.microsoft.com/office/powerpoint/2010/main" val="3158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/>
            </a:r>
            <a:br>
              <a:rPr lang="nl-NL" dirty="0" smtClean="0">
                <a:latin typeface="Arial" charset="0"/>
              </a:rPr>
            </a:b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Samenvatting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nl-NL" dirty="0" smtClean="0"/>
              <a:t>Een </a:t>
            </a:r>
            <a:r>
              <a:rPr lang="nl-NL" i="1" dirty="0" smtClean="0"/>
              <a:t>browser</a:t>
            </a:r>
            <a:r>
              <a:rPr lang="nl-NL" dirty="0" smtClean="0"/>
              <a:t> leest HTML tags en maakt er een website van</a:t>
            </a:r>
          </a:p>
          <a:p>
            <a:pPr>
              <a:lnSpc>
                <a:spcPct val="200000"/>
              </a:lnSpc>
            </a:pPr>
            <a:r>
              <a:rPr lang="nl-NL" dirty="0" smtClean="0"/>
              <a:t>Jullie kunnen zelf ook HTML lezen en schrijven!</a:t>
            </a:r>
          </a:p>
        </p:txBody>
      </p:sp>
    </p:spTree>
    <p:extLst>
      <p:ext uri="{BB962C8B-B14F-4D97-AF65-F5344CB8AC3E}">
        <p14:creationId xmlns:p14="http://schemas.microsoft.com/office/powerpoint/2010/main" val="193469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Wat gaan we vandaag leren?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HTML?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zijn tags?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kunnen we programmeren met tags?</a:t>
            </a:r>
          </a:p>
          <a:p>
            <a:pPr marL="0" indent="0">
              <a:lnSpc>
                <a:spcPct val="200000"/>
              </a:lnSpc>
              <a:buNone/>
            </a:pPr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altLang="nl-NL" dirty="0" smtClean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8219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een website?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779662"/>
            <a:ext cx="6505575" cy="2933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8365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Een browser (Firefox, </a:t>
            </a:r>
            <a:r>
              <a:rPr lang="nl-NL" altLang="nl-NL" dirty="0" err="1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Chrome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Internet Explorer, Safari) leest de code en presenteert het resultaat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code is HTML code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Jullie gaan ook HTML code leren schrijven!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een website?</a:t>
            </a:r>
          </a:p>
        </p:txBody>
      </p:sp>
    </p:spTree>
    <p:extLst>
      <p:ext uri="{BB962C8B-B14F-4D97-AF65-F5344CB8AC3E}">
        <p14:creationId xmlns:p14="http://schemas.microsoft.com/office/powerpoint/2010/main" val="269336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code van de bekertjesrobot zag er ook heel ingewikkeld uit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code zorgde voor een mooi bouwwerk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De ingewikkelde HTML code zorgt voor een mooie website!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Wat is een website?</a:t>
            </a:r>
          </a:p>
        </p:txBody>
      </p:sp>
    </p:spTree>
    <p:extLst>
      <p:ext uri="{BB962C8B-B14F-4D97-AF65-F5344CB8AC3E}">
        <p14:creationId xmlns:p14="http://schemas.microsoft.com/office/powerpoint/2010/main" val="889185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HTML is een taal die werkt met tags</a:t>
            </a:r>
          </a:p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Door de tags begrijpt de browser wat hij moet doen, zoals het laten zien </a:t>
            </a:r>
            <a:r>
              <a:rPr lang="nl-NL" altLang="nl-NL" sz="28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grote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nl-NL" altLang="nl-NL" sz="1200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kleine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, </a:t>
            </a:r>
            <a:r>
              <a:rPr lang="nl-NL" altLang="nl-NL" b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dikke 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of </a:t>
            </a:r>
            <a:r>
              <a:rPr lang="nl-NL" altLang="nl-NL" i="1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schuine </a:t>
            </a: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woorden, een plaatje, of een filmpje!</a:t>
            </a: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</p:spTree>
    <p:extLst>
      <p:ext uri="{BB962C8B-B14F-4D97-AF65-F5344CB8AC3E}">
        <p14:creationId xmlns:p14="http://schemas.microsoft.com/office/powerpoint/2010/main" val="35845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Een tag is als een broodje hamburger:</a:t>
            </a:r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pic>
        <p:nvPicPr>
          <p:cNvPr id="5" name="Afbeelding 5" descr="broodje-en-kalfsvlees-de-hamburger-van-het-rissoleingredint-45198737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8750" l="9375" r="89286">
                        <a14:foregroundMark x1="42411" y1="50000" x2="42411" y2="50000"/>
                        <a14:foregroundMark x1="69643" y1="54375" x2="69643" y2="54375"/>
                        <a14:foregroundMark x1="62946" y1="49375" x2="62946" y2="49375"/>
                        <a14:foregroundMark x1="51339" y1="41250" x2="51339" y2="41250"/>
                        <a14:foregroundMark x1="45536" y1="25000" x2="45536" y2="2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2506068"/>
            <a:ext cx="2933498" cy="209535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059832" y="2787774"/>
            <a:ext cx="648072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 smtClean="0"/>
              <a:t>&lt;p&gt;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59832" y="3271962"/>
            <a:ext cx="792088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 err="1" smtClean="0"/>
              <a:t>woord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59832" y="3760264"/>
            <a:ext cx="648072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 smtClean="0"/>
              <a:t>&lt;/p&gt;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1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el 1"/>
          <p:cNvSpPr>
            <a:spLocks noGrp="1"/>
          </p:cNvSpPr>
          <p:nvPr>
            <p:ph type="title"/>
          </p:nvPr>
        </p:nvSpPr>
        <p:spPr>
          <a:xfrm>
            <a:off x="746125" y="574675"/>
            <a:ext cx="7786688" cy="485775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nl-NL" dirty="0" smtClean="0">
                <a:latin typeface="Arial" charset="0"/>
              </a:rPr>
              <a:t>Website</a:t>
            </a:r>
            <a:endParaRPr lang="nl-NL" dirty="0">
              <a:latin typeface="Arial" charset="0"/>
            </a:endParaRPr>
          </a:p>
        </p:txBody>
      </p:sp>
      <p:sp>
        <p:nvSpPr>
          <p:cNvPr id="9219" name="Tijdelijke aanduiding voor inhoud 2"/>
          <p:cNvSpPr>
            <a:spLocks noGrp="1"/>
          </p:cNvSpPr>
          <p:nvPr>
            <p:ph idx="1"/>
          </p:nvPr>
        </p:nvSpPr>
        <p:spPr bwMode="auto">
          <a:xfrm>
            <a:off x="746125" y="1544638"/>
            <a:ext cx="7858125" cy="30797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200000"/>
              </a:lnSpc>
              <a:spcBef>
                <a:spcPts val="0"/>
              </a:spcBef>
            </a:pPr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Een tag is als een broodje hamburger:</a:t>
            </a:r>
            <a:endParaRPr lang="nl-NL" altLang="nl-NL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9220" name="Tijdelijke aanduiding voor tekst 3"/>
          <p:cNvSpPr>
            <a:spLocks noGrp="1"/>
          </p:cNvSpPr>
          <p:nvPr>
            <p:ph type="body" sz="quarter" idx="13"/>
          </p:nvPr>
        </p:nvSpPr>
        <p:spPr bwMode="auto">
          <a:xfrm>
            <a:off x="746125" y="1006475"/>
            <a:ext cx="7786688" cy="26828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nl-NL" altLang="nl-NL" dirty="0" smtClean="0"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t>Hoe schrijf je HTML?</a:t>
            </a:r>
          </a:p>
        </p:txBody>
      </p:sp>
      <p:pic>
        <p:nvPicPr>
          <p:cNvPr id="5" name="Afbeelding 5" descr="broodje-en-kalfsvlees-de-hamburger-van-het-rissoleingredint-45198737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125" b="98750" l="9375" r="89286">
                        <a14:foregroundMark x1="42411" y1="50000" x2="42411" y2="50000"/>
                        <a14:foregroundMark x1="69643" y1="54375" x2="69643" y2="54375"/>
                        <a14:foregroundMark x1="62946" y1="49375" x2="62946" y2="49375"/>
                        <a14:foregroundMark x1="51339" y1="41250" x2="51339" y2="41250"/>
                        <a14:foregroundMark x1="45536" y1="25000" x2="45536" y2="25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2506068"/>
            <a:ext cx="2933498" cy="209535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059832" y="2787774"/>
            <a:ext cx="648072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 smtClean="0"/>
              <a:t>&lt;p&gt;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59832" y="3271962"/>
            <a:ext cx="792088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 err="1" smtClean="0"/>
              <a:t>woord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059832" y="3760264"/>
            <a:ext cx="648072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dirty="0" smtClean="0"/>
              <a:t>&lt;/p&gt;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653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1.35802E-6 C 0.00642 -0.02099 0.01319 -0.04197 0.02517 -0.06049 C 0.03732 -0.0787 0.0559 -0.10031 0.07204 -0.11018 C 0.08819 -0.12006 0.10694 -0.1216 0.12222 -0.11913 C 0.13732 -0.11667 0.1526 -0.10833 0.16302 -0.09506 C 0.17361 -0.08179 0.18038 -0.05401 0.18541 -0.0392 C 0.19045 -0.02438 0.19305 -0.00617 0.19305 -0.00586 " pathEditMode="relative" rAng="0" ptsTypes="AAAA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53" y="-60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82 0.0466 C 0.00069 0.0713 0.00538 0.0963 0.01614 0.11574 C 0.02691 0.13518 0.04375 0.15339 0.06093 0.16234 C 0.07795 0.1716 0.10416 0.1716 0.11857 0.17006 C 0.13316 0.16821 0.1375 0.15957 0.14739 0.15185 C 0.15729 0.14413 0.17013 0.14043 0.17777 0.12315 C 0.18524 0.10617 0.19305 0.04938 0.19305 0.04969 " pathEditMode="relative" rAng="0" ptsTypes="AAAAA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44" y="6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0.00648 C 0.01423 -0.00926 0.02847 -0.01204 0.04392 -0.01111 C 0.05955 -0.01019 0.07743 -0.00494 0.09305 -0.00093 C 0.10885 0.00308 0.11927 0.01142 0.13802 0.01296 C 0.15677 0.0145 0.2059 0.00833 0.2059 0.00864 " pathEditMode="relative" rAng="0" ptsTypes="AAAAA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95" y="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</p:bldLst>
  </p:timing>
</p:sld>
</file>

<file path=ppt/theme/theme1.xml><?xml version="1.0" encoding="utf-8"?>
<a:theme xmlns:a="http://schemas.openxmlformats.org/drawingml/2006/main" name="6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5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4_Aangepast ontwerp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3_Aangepast ontwerp">
  <a:themeElements>
    <a:clrScheme name="Hanzehogeschool Groningen 1">
      <a:dk1>
        <a:sysClr val="windowText" lastClr="000000"/>
      </a:dk1>
      <a:lt1>
        <a:sysClr val="window" lastClr="FFFFFF"/>
      </a:lt1>
      <a:dk2>
        <a:srgbClr val="7F7F7F"/>
      </a:dk2>
      <a:lt2>
        <a:srgbClr val="EE7F00"/>
      </a:lt2>
      <a:accent1>
        <a:srgbClr val="333333"/>
      </a:accent1>
      <a:accent2>
        <a:srgbClr val="EE7F00"/>
      </a:accent2>
      <a:accent3>
        <a:srgbClr val="7F7F7F"/>
      </a:accent3>
      <a:accent4>
        <a:srgbClr val="2C0D15"/>
      </a:accent4>
      <a:accent5>
        <a:srgbClr val="7F7F7F"/>
      </a:accent5>
      <a:accent6>
        <a:srgbClr val="EE7F00"/>
      </a:accent6>
      <a:hlink>
        <a:srgbClr val="EE7F00"/>
      </a:hlink>
      <a:folHlink>
        <a:srgbClr val="33333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LongProperties xmlns="http://schemas.microsoft.com/office/2006/metadata/longProperties"/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A67D97A06FE34EAEC3144F8447271A" ma:contentTypeVersion="1" ma:contentTypeDescription="Create a new document." ma:contentTypeScope="" ma:versionID="524d6aa268fc7430e50439b6b7bd7120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7525D12-2E5F-4006-9675-62FC4431419B}">
  <ds:schemaRefs>
    <ds:schemaRef ds:uri="http://schemas.microsoft.com/office/2006/metadata/longProperties"/>
  </ds:schemaRefs>
</ds:datastoreItem>
</file>

<file path=customXml/itemProps2.xml><?xml version="1.0" encoding="utf-8"?>
<ds:datastoreItem xmlns:ds="http://schemas.openxmlformats.org/officeDocument/2006/customXml" ds:itemID="{C09512A8-3020-403B-AC12-270B0FB61DFC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sharepoint/v3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219A9B1-3CCD-4A2A-853E-0C7DC87675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4A52590-8687-45BB-92A2-CACF2F13F5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6186</TotalTime>
  <Words>832</Words>
  <Application>Microsoft Macintosh PowerPoint</Application>
  <PresentationFormat>On-screen Show (16:9)</PresentationFormat>
  <Paragraphs>206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Calibri</vt:lpstr>
      <vt:lpstr>Chaparral Pro Light</vt:lpstr>
      <vt:lpstr>Helvetica Neue Light</vt:lpstr>
      <vt:lpstr>ＭＳ Ｐゴシック</vt:lpstr>
      <vt:lpstr>Arial</vt:lpstr>
      <vt:lpstr>6_Aangepast ontwerp</vt:lpstr>
      <vt:lpstr>2_Aangepast ontwerp</vt:lpstr>
      <vt:lpstr>5_Aangepast ontwerp</vt:lpstr>
      <vt:lpstr>1_Aangepast ontwerp</vt:lpstr>
      <vt:lpstr>4_Aangepast ontwerp</vt:lpstr>
      <vt:lpstr>3_Aangepast ontwerp</vt:lpstr>
      <vt:lpstr>Programmeren is Makkelijk</vt:lpstr>
      <vt:lpstr>Wat gaan we leren in deze lessen?</vt:lpstr>
      <vt:lpstr>Wat gaan we vandaag leren?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Website</vt:lpstr>
      <vt:lpstr>PowerPoint Presentation</vt:lpstr>
      <vt:lpstr>Website</vt:lpstr>
      <vt:lpstr>Website</vt:lpstr>
      <vt:lpstr> Website</vt:lpstr>
    </vt:vector>
  </TitlesOfParts>
  <Company>RCLM</Company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presentatie Corporate NL</dc:title>
  <dc:creator>h.h.faber@pl.hanze.nl</dc:creator>
  <cp:lastModifiedBy>Faber HH, Hylke</cp:lastModifiedBy>
  <cp:revision>482</cp:revision>
  <cp:lastPrinted>2014-06-01T10:22:31Z</cp:lastPrinted>
  <dcterms:created xsi:type="dcterms:W3CDTF">2008-01-28T12:56:33Z</dcterms:created>
  <dcterms:modified xsi:type="dcterms:W3CDTF">2017-06-22T10:02:29Z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">
    <vt:lpwstr>Document</vt:lpwstr>
  </property>
  <property fmtid="{D5CDD505-2E9C-101B-9397-08002B2CF9AE}" pid="3" name="Organisatieonderdeel">
    <vt:lpwstr>Corporate</vt:lpwstr>
  </property>
  <property fmtid="{D5CDD505-2E9C-101B-9397-08002B2CF9AE}" pid="4" name="TaxCatchAll">
    <vt:lpwstr>85;#Marketing and Communication|b136be3e-7b26-4d45-868e-3f5f05aa195b</vt:lpwstr>
  </property>
  <property fmtid="{D5CDD505-2E9C-101B-9397-08002B2CF9AE}" pid="5" name="HanzeNavigationTerm">
    <vt:lpwstr>85;#Marketing and Communication|b136be3e-7b26-4d45-868e-3f5f05aa195b</vt:lpwstr>
  </property>
</Properties>
</file>

<file path=docProps/thumbnail.jpeg>
</file>